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0"/>
  </p:notesMasterIdLst>
  <p:sldIdLst>
    <p:sldId id="403" r:id="rId2"/>
    <p:sldId id="390" r:id="rId3"/>
    <p:sldId id="394" r:id="rId4"/>
    <p:sldId id="404" r:id="rId5"/>
    <p:sldId id="405" r:id="rId6"/>
    <p:sldId id="406" r:id="rId7"/>
    <p:sldId id="407" r:id="rId8"/>
    <p:sldId id="25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A5BE93F-4FB0-4B2F-B9C9-36A75CCC8CD0}">
          <p14:sldIdLst>
            <p14:sldId id="403"/>
            <p14:sldId id="390"/>
            <p14:sldId id="394"/>
            <p14:sldId id="404"/>
            <p14:sldId id="405"/>
            <p14:sldId id="406"/>
            <p14:sldId id="407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C7C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24" autoAdjust="0"/>
    <p:restoredTop sz="96197"/>
  </p:normalViewPr>
  <p:slideViewPr>
    <p:cSldViewPr snapToGrid="0">
      <p:cViewPr varScale="1">
        <p:scale>
          <a:sx n="110" d="100"/>
          <a:sy n="110" d="100"/>
        </p:scale>
        <p:origin x="70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9" d="100"/>
          <a:sy n="109" d="100"/>
        </p:scale>
        <p:origin x="2628" y="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74E32-9E3F-4B35-9717-708B2A2B8C77}" type="datetimeFigureOut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718B7-7B8F-4D0B-A301-0DF98A4EA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76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FE44190-0740-34F9-B4CC-3F4A2E0977A3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6EB8D6-518E-2166-56BA-ED6CBCDC8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0DE62-5EA5-E84E-2046-B2B3BA76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E28A43-F10E-A04A-A8AF-6307CCFA1CC7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제목 1">
            <a:extLst>
              <a:ext uri="{FF2B5EF4-FFF2-40B4-BE49-F238E27FC236}">
                <a16:creationId xmlns:a16="http://schemas.microsoft.com/office/drawing/2014/main" id="{58CC6BD7-8BF6-E652-6D17-FBDBD131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5" y="1506572"/>
            <a:ext cx="10515600" cy="1881221"/>
          </a:xfrm>
        </p:spPr>
        <p:txBody>
          <a:bodyPr/>
          <a:lstStyle>
            <a:lvl1pPr algn="ctr">
              <a:defRPr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3283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6A7CF-9DE7-DA75-2DF2-66CE9F89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9C645A-F19E-52D8-749D-91577953B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E44C-1FFB-4ECA-96AB-5F96E4EC0F55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275AA8-00AC-2B04-F6A5-16CEE11DA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471DC82-B6E7-ED0A-D7AD-4D144FB7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1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8A35DAA-899A-8989-8880-87CCA829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A0F1E-6E57-4D79-A480-E74AE2D558E9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6E5F03-90D1-2782-BF28-9FC16E01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0E4AA5-F813-5F34-89AD-AF7D5B46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8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55ACC-2044-A138-6670-AB310F88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8D832C-932F-6C0F-F4A9-47C7AB543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16B464-C38A-5BFC-0A21-92771CE27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9C77EE-AC91-8E7D-7412-B1A5E650F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27A5-5162-4532-B933-EE74A8D82C39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28C1FD-D948-9AE6-7186-BF85049D2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C7FED-4B73-100E-12CC-829C4FB7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672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C01C3-2657-704A-A9D4-CEBABE3C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A5DAA9-0905-E5C0-4A22-91A1FD266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1D3388-28BB-5DC1-2F99-20004EF17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E9330C-45AD-FDD0-C902-B85A77BAE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B4753-6DA2-4A7C-B495-4001C7F5259F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55FEA-1ED7-19FD-2B41-B3D8DD87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A7D46-DCBC-CDB2-1DCA-9BA9DB8EC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261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7CE03-9373-C44E-F70A-8E804D00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43C3E4-5E2C-F224-63E9-38CFAC9E1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3742A8-FF1C-FE7C-D446-036962F8E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FE006-7BC9-47C1-8360-7821553F4890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072F1-D9D3-3DC6-A1BB-663A13F1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66AAB-46CB-B2F8-2862-22B9015B6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098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0E5FE0-54AA-C226-4283-FB6084C45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7BDF6E-A0B2-F6F8-5CA5-69DD41A31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90148-D5E4-2A0F-59F6-5F3407EA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996B3-EF7F-4F86-A940-2EC8A52E9110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FA54D5-C3D9-E2EB-A427-7C775894A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010EF-A959-8B4A-9D17-1320A20D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913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F9BFBF8A-136D-4EEC-8873-C34B5FF93130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8790C42-DA6D-4BDD-9765-5769A00A5E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7723" y="174671"/>
            <a:ext cx="8702103" cy="426813"/>
          </a:xfrm>
        </p:spPr>
        <p:txBody>
          <a:bodyPr/>
          <a:lstStyle>
            <a:lvl1pPr>
              <a:defRPr sz="3000" b="1"/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3149C584-75B2-4856-87D6-DDBBFE29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31182E2B-859C-454D-9C58-CD89655AF564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74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F9BFBF8A-136D-4EEC-8873-C34B5FF93130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3149C584-75B2-4856-87D6-DDBBFE29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31182E2B-859C-454D-9C58-CD89655AF564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370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8790C42-DA6D-4BDD-9765-5769A00A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23" y="174671"/>
            <a:ext cx="8702103" cy="426813"/>
          </a:xfrm>
        </p:spPr>
        <p:txBody>
          <a:bodyPr/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19F1C520-914D-460C-82C7-50C1B3BF5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01269AF8-19A2-42A5-B001-E48A0D57E628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276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D47B8-3AE1-0DBE-B5E5-E0875DB25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B40398-C556-37BF-1BAC-E9BD6EA0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CDE3B0-4890-6DD3-953A-06E1454A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8772-3EFA-41D8-AF07-E5E2156E62C7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5C6E3A-3F9E-1C6D-B196-E2FC217E5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0F2EF-5DC2-B49F-91BE-79C06C63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08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FE44190-0740-34F9-B4CC-3F4A2E0977A3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0DE62-5EA5-E84E-2046-B2B3BA76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E28A43-F10E-A04A-A8AF-6307CCFA1CC7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제목 1">
            <a:extLst>
              <a:ext uri="{FF2B5EF4-FFF2-40B4-BE49-F238E27FC236}">
                <a16:creationId xmlns:a16="http://schemas.microsoft.com/office/drawing/2014/main" id="{8F3FA876-969A-5D25-A3E5-0EA22B097808}"/>
              </a:ext>
            </a:extLst>
          </p:cNvPr>
          <p:cNvSpPr txBox="1">
            <a:spLocks/>
          </p:cNvSpPr>
          <p:nvPr userDrawn="1"/>
        </p:nvSpPr>
        <p:spPr>
          <a:xfrm>
            <a:off x="87062" y="111972"/>
            <a:ext cx="10903527" cy="623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/>
              <a:t>Contents </a:t>
            </a:r>
            <a:endParaRPr lang="ko-KR" altLang="en-US" sz="3200" b="1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38B1E54A-36DE-8CA2-5E64-339750FC4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61195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7D4D3-A028-1A4B-1473-4474729B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9507DC-4732-FC43-0045-2BAA9B3B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929367-2AF1-82FA-DB02-485FD5AB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37580-F2D8-4DFD-87B5-08887A8F1F67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41360-E0FF-3CE5-E72B-6400C1E8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451449-DBB5-906F-8BB0-027B9CA84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36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552BA-2A99-8960-C228-B6FB66AD7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E609D-0F7C-538D-612A-C2628A80A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92A821-FEA5-7C20-A5D6-106C0E8B8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C611E2-DD4B-2481-DD31-0D028E2D3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7B4D-9328-49FB-A427-F1C1783B02D6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F59B2E-77BC-14A8-2863-A12818B3A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F971C0-8F66-69A2-F7AE-D56237E5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599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3BB45-447A-4D46-E899-DAB0D7A66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E4B379-D6BB-6DE0-DA19-08844BB8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BEBE3A-2AE1-2037-EE4E-0732BAE2E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401F77-F1B1-1E3C-73E9-BE367297A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DBC6ED-D1E6-91A1-2CEA-6F58022A3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60FA62-2B3C-AE89-70ED-9C68B2F63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9378-E067-407F-A424-C4A0098C8233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BD44CE-3C2E-1803-23B9-6DDCF38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8298A7-D547-606C-3945-52664483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969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23E52C-21DC-C46F-8521-E51119D6F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E3BFB3-BE58-B3DC-96E7-99719A506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ABD87-F6B5-9D22-6F03-5C51A2D5F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075FA-0747-44C3-97D8-D9026EC137B5}" type="datetime1">
              <a:rPr lang="ko-KR" altLang="en-US" smtClean="0"/>
              <a:t>2023-03-22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A5261D-7041-3DD8-5DE1-9F9BF2DD9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F35703-9E55-073B-9D6C-4ACFDE796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83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0" r:id="rId4"/>
    <p:sldLayoutId id="2147483650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hdr="0" ft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B5632-6E2E-DC3B-9215-4572E97CC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66071"/>
            <a:ext cx="9144000" cy="23876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sz="3600" dirty="0"/>
              <a:t>로봇 알고리즘 과제</a:t>
            </a:r>
            <a:br>
              <a:rPr lang="en-US" altLang="ko-KR" sz="3600" dirty="0"/>
            </a:br>
            <a:r>
              <a:rPr lang="en-US" altLang="ko-KR" sz="2000" dirty="0"/>
              <a:t>Bug Algorithm 1 &amp; 2</a:t>
            </a:r>
            <a:endParaRPr lang="ko-KR" alt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6DB978-0557-1E3B-0B84-8EA34E1578DD}"/>
              </a:ext>
            </a:extLst>
          </p:cNvPr>
          <p:cNvSpPr txBox="1"/>
          <p:nvPr/>
        </p:nvSpPr>
        <p:spPr>
          <a:xfrm>
            <a:off x="9421090" y="5172302"/>
            <a:ext cx="267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/>
              <a:t>2023.03.21</a:t>
            </a:r>
          </a:p>
          <a:p>
            <a:pPr algn="r"/>
            <a:r>
              <a:rPr lang="en-US" altLang="ko-KR" b="1" dirty="0"/>
              <a:t>Hyeon-</a:t>
            </a:r>
            <a:r>
              <a:rPr lang="en-US" altLang="ko-KR" b="1" dirty="0" err="1"/>
              <a:t>Jin</a:t>
            </a:r>
            <a:r>
              <a:rPr lang="en-US" altLang="ko-KR" b="1" dirty="0"/>
              <a:t> Jung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7509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4"/>
    </mc:Choice>
    <mc:Fallback xmlns="">
      <p:transition spd="slow" advTm="143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CE971B4-5278-4616-9437-9220F009B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ko-KR" sz="2000" dirty="0"/>
              <a:t>Bug 1 Algorithm </a:t>
            </a:r>
          </a:p>
          <a:p>
            <a:pPr>
              <a:lnSpc>
                <a:spcPct val="120000"/>
              </a:lnSpc>
            </a:pPr>
            <a:r>
              <a:rPr lang="en-US" altLang="ko-KR" sz="2000" dirty="0"/>
              <a:t>Bug 2 Algorithm</a:t>
            </a:r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F64D28C3-20B0-4315-AD86-6C940ED4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Content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29F828F-B044-4371-8C1A-22320B9D5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3163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4004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How to make moving mechanism?</a:t>
            </a: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벌레는 목표물을 향해 이동하던 중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장애물과 </a:t>
            </a:r>
            <a:r>
              <a:rPr lang="ko-KR" alt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부딫히게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된다면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장애물에 대한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Circumnavigate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을 수행합니다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Bug 1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A30B759-12CF-C84A-BE7E-10087E983EAE}"/>
              </a:ext>
            </a:extLst>
          </p:cNvPr>
          <p:cNvSpPr/>
          <p:nvPr/>
        </p:nvSpPr>
        <p:spPr>
          <a:xfrm>
            <a:off x="3663355" y="3232811"/>
            <a:ext cx="1402080" cy="138555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bug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80B099-942E-B823-C553-A98BF0511AC8}"/>
              </a:ext>
            </a:extLst>
          </p:cNvPr>
          <p:cNvSpPr/>
          <p:nvPr/>
        </p:nvSpPr>
        <p:spPr>
          <a:xfrm rot="3000000">
            <a:off x="4490696" y="2577208"/>
            <a:ext cx="2808519" cy="163938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obstacle</a:t>
            </a:r>
            <a:endParaRPr lang="ko-KR" altLang="en-US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AEA6DD25-1BEB-7A1D-E4A0-D45B4F38EA41}"/>
              </a:ext>
            </a:extLst>
          </p:cNvPr>
          <p:cNvCxnSpPr>
            <a:cxnSpLocks/>
            <a:stCxn id="17" idx="1"/>
            <a:endCxn id="18" idx="6"/>
          </p:cNvCxnSpPr>
          <p:nvPr/>
        </p:nvCxnSpPr>
        <p:spPr>
          <a:xfrm flipH="1">
            <a:off x="5051163" y="3305225"/>
            <a:ext cx="1948898" cy="15388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8BCF07C-A36D-EDEA-91A7-6C7D42C56C0F}"/>
              </a:ext>
            </a:extLst>
          </p:cNvPr>
          <p:cNvSpPr txBox="1"/>
          <p:nvPr/>
        </p:nvSpPr>
        <p:spPr>
          <a:xfrm>
            <a:off x="2329616" y="3100399"/>
            <a:ext cx="14482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Bug</a:t>
            </a:r>
            <a:r>
              <a:rPr lang="ko-KR" altLang="en-US" sz="1400" b="1" dirty="0"/>
              <a:t>의 </a:t>
            </a:r>
            <a:r>
              <a:rPr lang="en-US" altLang="ko-KR" sz="1400" b="1" dirty="0"/>
              <a:t>Position</a:t>
            </a:r>
            <a:endParaRPr lang="ko-KR" alt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D56CFE-D1F4-89BB-34C8-411013246861}"/>
              </a:ext>
            </a:extLst>
          </p:cNvPr>
          <p:cNvSpPr txBox="1"/>
          <p:nvPr/>
        </p:nvSpPr>
        <p:spPr>
          <a:xfrm>
            <a:off x="7000061" y="3151336"/>
            <a:ext cx="22529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장애물과의 충돌 </a:t>
            </a:r>
            <a:r>
              <a:rPr lang="en-US" altLang="ko-KR" sz="1400" b="1" dirty="0"/>
              <a:t>Position</a:t>
            </a:r>
            <a:endParaRPr lang="ko-KR" altLang="en-US" sz="1400" b="1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5A9B206-93A3-0533-72EE-2E04FD535353}"/>
              </a:ext>
            </a:extLst>
          </p:cNvPr>
          <p:cNvSpPr/>
          <p:nvPr/>
        </p:nvSpPr>
        <p:spPr>
          <a:xfrm>
            <a:off x="4639683" y="3254288"/>
            <a:ext cx="411480" cy="409649"/>
          </a:xfrm>
          <a:prstGeom prst="ellipse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1DFD3BDE-5A25-37FD-A7F1-1680EBDB07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99" y="1890206"/>
            <a:ext cx="4547246" cy="825176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472B8144-0E00-DC49-7660-0D8AF85D0996}"/>
              </a:ext>
            </a:extLst>
          </p:cNvPr>
          <p:cNvSpPr/>
          <p:nvPr/>
        </p:nvSpPr>
        <p:spPr>
          <a:xfrm>
            <a:off x="4081525" y="3685414"/>
            <a:ext cx="565740" cy="525771"/>
          </a:xfrm>
          <a:prstGeom prst="ellipse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8CD6929-7C6A-ECB1-2228-745340CA7076}"/>
              </a:ext>
            </a:extLst>
          </p:cNvPr>
          <p:cNvCxnSpPr>
            <a:cxnSpLocks/>
            <a:stCxn id="11" idx="2"/>
            <a:endCxn id="9" idx="1"/>
          </p:cNvCxnSpPr>
          <p:nvPr/>
        </p:nvCxnSpPr>
        <p:spPr>
          <a:xfrm>
            <a:off x="3053757" y="3408176"/>
            <a:ext cx="1110619" cy="3542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5EF2FA0-2043-21E0-5422-563702F61FB7}"/>
              </a:ext>
            </a:extLst>
          </p:cNvPr>
          <p:cNvCxnSpPr>
            <a:cxnSpLocks/>
            <a:stCxn id="9" idx="7"/>
            <a:endCxn id="18" idx="3"/>
          </p:cNvCxnSpPr>
          <p:nvPr/>
        </p:nvCxnSpPr>
        <p:spPr>
          <a:xfrm flipV="1">
            <a:off x="4564414" y="3603945"/>
            <a:ext cx="135529" cy="158466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3081A3F7-9DD7-CDB8-DE96-8ED2B0B889A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4647265" y="3714874"/>
            <a:ext cx="1336597" cy="1361877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9BE5B91-264F-AD27-5B4A-764ACB28AA28}"/>
              </a:ext>
            </a:extLst>
          </p:cNvPr>
          <p:cNvCxnSpPr>
            <a:cxnSpLocks/>
            <a:stCxn id="9" idx="5"/>
          </p:cNvCxnSpPr>
          <p:nvPr/>
        </p:nvCxnSpPr>
        <p:spPr>
          <a:xfrm>
            <a:off x="4564414" y="4134188"/>
            <a:ext cx="365721" cy="465001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4973FEC0-16A1-5679-0D7A-B89F9774A1FB}"/>
              </a:ext>
            </a:extLst>
          </p:cNvPr>
          <p:cNvSpPr/>
          <p:nvPr/>
        </p:nvSpPr>
        <p:spPr>
          <a:xfrm>
            <a:off x="4818051" y="4493373"/>
            <a:ext cx="210023" cy="202235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F556D87A-550F-5C20-B82C-999C038F0059}"/>
              </a:ext>
            </a:extLst>
          </p:cNvPr>
          <p:cNvSpPr/>
          <p:nvPr/>
        </p:nvSpPr>
        <p:spPr>
          <a:xfrm>
            <a:off x="3958453" y="3701574"/>
            <a:ext cx="1959451" cy="1878006"/>
          </a:xfrm>
          <a:prstGeom prst="ellipse">
            <a:avLst/>
          </a:prstGeom>
          <a:noFill/>
          <a:ln w="38100">
            <a:solidFill>
              <a:srgbClr val="C00000">
                <a:alpha val="48000"/>
              </a:srgb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F91C54-F7C9-A2A3-70DE-E9278ABC9D63}"/>
              </a:ext>
            </a:extLst>
          </p:cNvPr>
          <p:cNvSpPr txBox="1"/>
          <p:nvPr/>
        </p:nvSpPr>
        <p:spPr>
          <a:xfrm>
            <a:off x="3663355" y="5076751"/>
            <a:ext cx="46410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solidFill>
                  <a:srgbClr val="00B0F0"/>
                </a:solidFill>
              </a:rPr>
              <a:t>Bug</a:t>
            </a:r>
            <a:r>
              <a:rPr lang="ko-Kore-KR" altLang="en-US" sz="1400" b="1" dirty="0">
                <a:solidFill>
                  <a:srgbClr val="00B0F0"/>
                </a:solidFill>
              </a:rPr>
              <a:t>가 장애물에 부딫힌 시점에서의 </a:t>
            </a:r>
            <a:r>
              <a:rPr lang="en-US" altLang="ko-Kore-KR" sz="1400" b="1" dirty="0">
                <a:solidFill>
                  <a:srgbClr val="00B0F0"/>
                </a:solidFill>
              </a:rPr>
              <a:t>Bug </a:t>
            </a:r>
            <a:r>
              <a:rPr lang="ko-Kore-KR" altLang="en-US" sz="1400" b="1" dirty="0">
                <a:solidFill>
                  <a:srgbClr val="00B0F0"/>
                </a:solidFill>
              </a:rPr>
              <a:t>방향 단위벡터</a:t>
            </a:r>
            <a:endParaRPr lang="en-US" altLang="ko-Kore-KR" sz="1400" b="1" dirty="0">
              <a:solidFill>
                <a:srgbClr val="00B0F0"/>
              </a:solidFill>
            </a:endParaRPr>
          </a:p>
        </p:txBody>
      </p:sp>
      <p:sp>
        <p:nvSpPr>
          <p:cNvPr id="36" name="아래쪽 화살표[D] 35">
            <a:extLst>
              <a:ext uri="{FF2B5EF4-FFF2-40B4-BE49-F238E27FC236}">
                <a16:creationId xmlns:a16="http://schemas.microsoft.com/office/drawing/2014/main" id="{74A19C41-028A-F19C-EC81-4DFA606B8A98}"/>
              </a:ext>
            </a:extLst>
          </p:cNvPr>
          <p:cNvSpPr/>
          <p:nvPr/>
        </p:nvSpPr>
        <p:spPr>
          <a:xfrm rot="995904">
            <a:off x="3786882" y="4234444"/>
            <a:ext cx="289381" cy="656111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37" name="아래쪽 화살표[D] 36">
            <a:extLst>
              <a:ext uri="{FF2B5EF4-FFF2-40B4-BE49-F238E27FC236}">
                <a16:creationId xmlns:a16="http://schemas.microsoft.com/office/drawing/2014/main" id="{F82C8F88-B25E-5629-D658-5907C7B1A29F}"/>
              </a:ext>
            </a:extLst>
          </p:cNvPr>
          <p:cNvSpPr/>
          <p:nvPr/>
        </p:nvSpPr>
        <p:spPr>
          <a:xfrm rot="10800000">
            <a:off x="5750264" y="4234443"/>
            <a:ext cx="289381" cy="656111"/>
          </a:xfrm>
          <a:prstGeom prst="down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cxnSp>
        <p:nvCxnSpPr>
          <p:cNvPr id="41" name="직선 연결선[R] 40">
            <a:extLst>
              <a:ext uri="{FF2B5EF4-FFF2-40B4-BE49-F238E27FC236}">
                <a16:creationId xmlns:a16="http://schemas.microsoft.com/office/drawing/2014/main" id="{366A25C6-495A-4D12-7C26-4B4FC50EF2E4}"/>
              </a:ext>
            </a:extLst>
          </p:cNvPr>
          <p:cNvCxnSpPr/>
          <p:nvPr/>
        </p:nvCxnSpPr>
        <p:spPr>
          <a:xfrm>
            <a:off x="493260" y="2483721"/>
            <a:ext cx="4206683" cy="16227"/>
          </a:xfrm>
          <a:prstGeom prst="line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[R] 41">
            <a:extLst>
              <a:ext uri="{FF2B5EF4-FFF2-40B4-BE49-F238E27FC236}">
                <a16:creationId xmlns:a16="http://schemas.microsoft.com/office/drawing/2014/main" id="{130ED058-DFE3-2532-0554-E82B40D6A5D8}"/>
              </a:ext>
            </a:extLst>
          </p:cNvPr>
          <p:cNvCxnSpPr>
            <a:cxnSpLocks/>
          </p:cNvCxnSpPr>
          <p:nvPr/>
        </p:nvCxnSpPr>
        <p:spPr>
          <a:xfrm flipH="1">
            <a:off x="2383604" y="2491834"/>
            <a:ext cx="6941" cy="1191344"/>
          </a:xfrm>
          <a:prstGeom prst="line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CA63705A-B141-C471-5392-96284BEAFE55}"/>
              </a:ext>
            </a:extLst>
          </p:cNvPr>
          <p:cNvCxnSpPr>
            <a:cxnSpLocks/>
          </p:cNvCxnSpPr>
          <p:nvPr/>
        </p:nvCxnSpPr>
        <p:spPr>
          <a:xfrm flipV="1">
            <a:off x="2383604" y="3658748"/>
            <a:ext cx="2231695" cy="5189"/>
          </a:xfrm>
          <a:prstGeom prst="straightConnector1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AE4E49B-3E30-F4C0-819F-36086FB4C7DB}"/>
              </a:ext>
            </a:extLst>
          </p:cNvPr>
          <p:cNvSpPr txBox="1"/>
          <p:nvPr/>
        </p:nvSpPr>
        <p:spPr>
          <a:xfrm>
            <a:off x="158431" y="5431468"/>
            <a:ext cx="4297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Bug</a:t>
            </a:r>
            <a:r>
              <a:rPr lang="ko-KR" altLang="en-US" sz="1200" b="1" dirty="0"/>
              <a:t>는 </a:t>
            </a:r>
            <a:r>
              <a:rPr lang="en-US" altLang="ko-KR" sz="1200" b="1" dirty="0">
                <a:solidFill>
                  <a:srgbClr val="00B0F0"/>
                </a:solidFill>
              </a:rPr>
              <a:t>temp Vector2 </a:t>
            </a:r>
            <a:r>
              <a:rPr lang="ko-KR" altLang="en-US" sz="1200" b="1" dirty="0"/>
              <a:t>점을 중심으로 회전하다가 다시 </a:t>
            </a:r>
            <a:r>
              <a:rPr lang="en-US" altLang="ko-KR" sz="1200" b="1" dirty="0"/>
              <a:t>obstacle</a:t>
            </a:r>
            <a:r>
              <a:rPr lang="ko-KR" altLang="en-US" sz="1200" b="1" dirty="0"/>
              <a:t>에 </a:t>
            </a:r>
            <a:r>
              <a:rPr lang="ko-KR" altLang="en-US" sz="1200" b="1" dirty="0" err="1"/>
              <a:t>부딫히는</a:t>
            </a:r>
            <a:r>
              <a:rPr lang="ko-KR" altLang="en-US" sz="1200" b="1" dirty="0"/>
              <a:t> 방식으로 </a:t>
            </a:r>
            <a:r>
              <a:rPr lang="en-US" altLang="ko-KR" sz="1200" b="1" dirty="0">
                <a:solidFill>
                  <a:srgbClr val="C00000"/>
                </a:solidFill>
              </a:rPr>
              <a:t>circumnavigate </a:t>
            </a:r>
            <a:r>
              <a:rPr lang="ko-KR" altLang="en-US" sz="1200" b="1" dirty="0">
                <a:solidFill>
                  <a:srgbClr val="C00000"/>
                </a:solidFill>
              </a:rPr>
              <a:t>동작을 수행 </a:t>
            </a:r>
          </a:p>
        </p:txBody>
      </p:sp>
      <p:cxnSp>
        <p:nvCxnSpPr>
          <p:cNvPr id="50" name="직선 연결선[R] 49">
            <a:extLst>
              <a:ext uri="{FF2B5EF4-FFF2-40B4-BE49-F238E27FC236}">
                <a16:creationId xmlns:a16="http://schemas.microsoft.com/office/drawing/2014/main" id="{743AE8A3-B756-7178-437A-F974F3B858DC}"/>
              </a:ext>
            </a:extLst>
          </p:cNvPr>
          <p:cNvCxnSpPr/>
          <p:nvPr/>
        </p:nvCxnSpPr>
        <p:spPr>
          <a:xfrm>
            <a:off x="517712" y="2684343"/>
            <a:ext cx="4206683" cy="16227"/>
          </a:xfrm>
          <a:prstGeom prst="line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[R] 50">
            <a:extLst>
              <a:ext uri="{FF2B5EF4-FFF2-40B4-BE49-F238E27FC236}">
                <a16:creationId xmlns:a16="http://schemas.microsoft.com/office/drawing/2014/main" id="{9FEA984B-E000-CED5-70C5-D0F30A5C7D69}"/>
              </a:ext>
            </a:extLst>
          </p:cNvPr>
          <p:cNvCxnSpPr>
            <a:cxnSpLocks/>
          </p:cNvCxnSpPr>
          <p:nvPr/>
        </p:nvCxnSpPr>
        <p:spPr>
          <a:xfrm flipH="1">
            <a:off x="2197699" y="2677369"/>
            <a:ext cx="6941" cy="1191344"/>
          </a:xfrm>
          <a:prstGeom prst="line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7758194A-7CC8-A654-6010-B3689C8CCDED}"/>
              </a:ext>
            </a:extLst>
          </p:cNvPr>
          <p:cNvCxnSpPr>
            <a:cxnSpLocks/>
            <a:endCxn id="34" idx="2"/>
          </p:cNvCxnSpPr>
          <p:nvPr/>
        </p:nvCxnSpPr>
        <p:spPr>
          <a:xfrm>
            <a:off x="2197699" y="3833521"/>
            <a:ext cx="2620352" cy="760970"/>
          </a:xfrm>
          <a:prstGeom prst="straightConnector1">
            <a:avLst/>
          </a:prstGeom>
          <a:ln w="31750"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BDFB3C09-F887-A4D9-E3CF-E26AC26FC30A}"/>
              </a:ext>
            </a:extLst>
          </p:cNvPr>
          <p:cNvCxnSpPr>
            <a:cxnSpLocks/>
            <a:stCxn id="39" idx="3"/>
          </p:cNvCxnSpPr>
          <p:nvPr/>
        </p:nvCxnSpPr>
        <p:spPr>
          <a:xfrm>
            <a:off x="4456275" y="5662301"/>
            <a:ext cx="232247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그림 59" descr="텍스트이(가) 표시된 사진&#10;&#10;자동 생성된 설명">
            <a:extLst>
              <a:ext uri="{FF2B5EF4-FFF2-40B4-BE49-F238E27FC236}">
                <a16:creationId xmlns:a16="http://schemas.microsoft.com/office/drawing/2014/main" id="{0BE78317-C423-10A6-31B3-344F96201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869" y="5350196"/>
            <a:ext cx="3748499" cy="54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3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4004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What is the exit point in proposed moving mechanism?</a:t>
            </a: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벌레는 목표물을 향해 이동하던 중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장애물과 </a:t>
            </a:r>
            <a:r>
              <a:rPr lang="ko-KR" alt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부딫히게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된다면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장애물에 대한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Circumnavigate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을 수행합니다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Bug 1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05155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A30B759-12CF-C84A-BE7E-10087E983EAE}"/>
              </a:ext>
            </a:extLst>
          </p:cNvPr>
          <p:cNvSpPr/>
          <p:nvPr/>
        </p:nvSpPr>
        <p:spPr>
          <a:xfrm>
            <a:off x="1181101" y="2044975"/>
            <a:ext cx="711976" cy="71432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bug</a:t>
            </a:r>
            <a:endParaRPr lang="ko-KR" altLang="en-US" sz="14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D80B099-942E-B823-C553-A98BF0511AC8}"/>
              </a:ext>
            </a:extLst>
          </p:cNvPr>
          <p:cNvSpPr/>
          <p:nvPr/>
        </p:nvSpPr>
        <p:spPr>
          <a:xfrm rot="5400000">
            <a:off x="1527516" y="2229005"/>
            <a:ext cx="2370502" cy="163938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obstacle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E4E49B-3E30-F4C0-819F-36086FB4C7DB}"/>
              </a:ext>
            </a:extLst>
          </p:cNvPr>
          <p:cNvSpPr txBox="1"/>
          <p:nvPr/>
        </p:nvSpPr>
        <p:spPr>
          <a:xfrm>
            <a:off x="466598" y="4832098"/>
            <a:ext cx="4380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장애물에 대해 </a:t>
            </a:r>
            <a:r>
              <a:rPr lang="en-US" altLang="ko-KR" sz="1200" dirty="0"/>
              <a:t>circumnavigate </a:t>
            </a:r>
            <a:r>
              <a:rPr lang="ko-KR" altLang="en-US" sz="1200" dirty="0"/>
              <a:t>동작 중 목표지점과의 거리가 가장 짧았던 충돌지점 저장</a:t>
            </a:r>
            <a:r>
              <a:rPr lang="en-US" altLang="ko-KR" sz="1200" dirty="0"/>
              <a:t> 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B26BCF9-1494-059E-EE4E-FE119BC0E07F}"/>
              </a:ext>
            </a:extLst>
          </p:cNvPr>
          <p:cNvSpPr/>
          <p:nvPr/>
        </p:nvSpPr>
        <p:spPr>
          <a:xfrm>
            <a:off x="9551874" y="2153731"/>
            <a:ext cx="1180653" cy="11072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goal</a:t>
            </a:r>
            <a:endParaRPr lang="ko-KR" altLang="en-US" dirty="0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83F1C006-243C-0D50-B92D-60D8F7D80F41}"/>
              </a:ext>
            </a:extLst>
          </p:cNvPr>
          <p:cNvCxnSpPr>
            <a:cxnSpLocks/>
            <a:stCxn id="99" idx="6"/>
            <a:endCxn id="5" idx="2"/>
          </p:cNvCxnSpPr>
          <p:nvPr/>
        </p:nvCxnSpPr>
        <p:spPr>
          <a:xfrm>
            <a:off x="4118290" y="2682667"/>
            <a:ext cx="5433584" cy="2470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아래쪽 화살표[D] 22">
            <a:extLst>
              <a:ext uri="{FF2B5EF4-FFF2-40B4-BE49-F238E27FC236}">
                <a16:creationId xmlns:a16="http://schemas.microsoft.com/office/drawing/2014/main" id="{5B3D8EEA-9BB7-7390-357A-CCEFC53BA572}"/>
              </a:ext>
            </a:extLst>
          </p:cNvPr>
          <p:cNvSpPr/>
          <p:nvPr/>
        </p:nvSpPr>
        <p:spPr>
          <a:xfrm>
            <a:off x="2567138" y="5261771"/>
            <a:ext cx="291259" cy="246259"/>
          </a:xfrm>
          <a:prstGeom prst="down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FE790C-B0E2-4E8B-139E-5C0D0F8F7B1C}"/>
              </a:ext>
            </a:extLst>
          </p:cNvPr>
          <p:cNvSpPr txBox="1"/>
          <p:nvPr/>
        </p:nvSpPr>
        <p:spPr>
          <a:xfrm>
            <a:off x="549578" y="5476037"/>
            <a:ext cx="4297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장애물에 대해서 한바퀴 돌았다면</a:t>
            </a:r>
            <a:r>
              <a:rPr lang="en-US" altLang="ko-KR" sz="1200" dirty="0"/>
              <a:t>, </a:t>
            </a:r>
            <a:r>
              <a:rPr lang="ko-KR" altLang="en-US" sz="1200" dirty="0"/>
              <a:t>위에서 구한 충돌지점까지 </a:t>
            </a:r>
            <a:r>
              <a:rPr lang="en-US" altLang="ko-KR" sz="1200" dirty="0"/>
              <a:t>circumnavigate </a:t>
            </a:r>
            <a:r>
              <a:rPr lang="ko-KR" altLang="en-US" sz="1200" dirty="0"/>
              <a:t>동작하고 다시 목표지점을 향해 이동</a:t>
            </a:r>
            <a:r>
              <a:rPr lang="en-US" altLang="ko-KR" sz="1200" dirty="0"/>
              <a:t> </a:t>
            </a:r>
            <a:endParaRPr lang="ko-KR" altLang="en-US" sz="1200" dirty="0"/>
          </a:p>
        </p:txBody>
      </p:sp>
      <p:pic>
        <p:nvPicPr>
          <p:cNvPr id="28" name="그림 27" descr="텍스트이(가) 표시된 사진&#10;&#10;자동 생성된 설명">
            <a:extLst>
              <a:ext uri="{FF2B5EF4-FFF2-40B4-BE49-F238E27FC236}">
                <a16:creationId xmlns:a16="http://schemas.microsoft.com/office/drawing/2014/main" id="{58E00505-E730-E8AB-6CA0-5CE9B2B24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158" y="4743363"/>
            <a:ext cx="4520018" cy="610510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319DACE-E1AF-D781-4D86-5D6A6156ABBC}"/>
              </a:ext>
            </a:extLst>
          </p:cNvPr>
          <p:cNvCxnSpPr>
            <a:cxnSpLocks/>
            <a:stCxn id="39" idx="3"/>
            <a:endCxn id="28" idx="1"/>
          </p:cNvCxnSpPr>
          <p:nvPr/>
        </p:nvCxnSpPr>
        <p:spPr>
          <a:xfrm flipV="1">
            <a:off x="4847421" y="5048618"/>
            <a:ext cx="1095737" cy="1431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구부러진 연결선[U] 45">
            <a:extLst>
              <a:ext uri="{FF2B5EF4-FFF2-40B4-BE49-F238E27FC236}">
                <a16:creationId xmlns:a16="http://schemas.microsoft.com/office/drawing/2014/main" id="{3D647194-9B8C-1D9C-5E89-26922F9F61DD}"/>
              </a:ext>
            </a:extLst>
          </p:cNvPr>
          <p:cNvCxnSpPr>
            <a:cxnSpLocks/>
            <a:stCxn id="6" idx="2"/>
          </p:cNvCxnSpPr>
          <p:nvPr/>
        </p:nvCxnSpPr>
        <p:spPr>
          <a:xfrm rot="10800000" flipH="1" flipV="1">
            <a:off x="1181100" y="2402139"/>
            <a:ext cx="428833" cy="865563"/>
          </a:xfrm>
          <a:prstGeom prst="curvedConnector4">
            <a:avLst>
              <a:gd name="adj1" fmla="val -149342"/>
              <a:gd name="adj2" fmla="val 1012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구부러진 연결선[U] 61">
            <a:extLst>
              <a:ext uri="{FF2B5EF4-FFF2-40B4-BE49-F238E27FC236}">
                <a16:creationId xmlns:a16="http://schemas.microsoft.com/office/drawing/2014/main" id="{C24A4438-B681-DF76-C734-3E7C279721DD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144610" y="3295515"/>
            <a:ext cx="428833" cy="865563"/>
          </a:xfrm>
          <a:prstGeom prst="curvedConnector4">
            <a:avLst>
              <a:gd name="adj1" fmla="val -149342"/>
              <a:gd name="adj2" fmla="val 1012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구부러진 연결선[U] 75">
            <a:extLst>
              <a:ext uri="{FF2B5EF4-FFF2-40B4-BE49-F238E27FC236}">
                <a16:creationId xmlns:a16="http://schemas.microsoft.com/office/drawing/2014/main" id="{8648FB77-6B84-D6B4-4C5C-74F7FE60392B}"/>
              </a:ext>
            </a:extLst>
          </p:cNvPr>
          <p:cNvCxnSpPr>
            <a:cxnSpLocks/>
            <a:stCxn id="10" idx="4"/>
            <a:endCxn id="8" idx="3"/>
          </p:cNvCxnSpPr>
          <p:nvPr/>
        </p:nvCxnSpPr>
        <p:spPr>
          <a:xfrm rot="5400000" flipH="1" flipV="1">
            <a:off x="2148430" y="3695450"/>
            <a:ext cx="25840" cy="1102834"/>
          </a:xfrm>
          <a:prstGeom prst="curvedConnector3">
            <a:avLst>
              <a:gd name="adj1" fmla="val -176058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구부러진 연결선[U] 86">
            <a:extLst>
              <a:ext uri="{FF2B5EF4-FFF2-40B4-BE49-F238E27FC236}">
                <a16:creationId xmlns:a16="http://schemas.microsoft.com/office/drawing/2014/main" id="{2FE05B97-39AE-F6E4-32CF-A1E6314A12EA}"/>
              </a:ext>
            </a:extLst>
          </p:cNvPr>
          <p:cNvCxnSpPr>
            <a:cxnSpLocks/>
          </p:cNvCxnSpPr>
          <p:nvPr/>
        </p:nvCxnSpPr>
        <p:spPr>
          <a:xfrm flipV="1">
            <a:off x="2749257" y="3622699"/>
            <a:ext cx="783201" cy="735013"/>
          </a:xfrm>
          <a:prstGeom prst="curvedConnector3">
            <a:avLst>
              <a:gd name="adj1" fmla="val 1631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구부러진 연결선[U] 94">
            <a:extLst>
              <a:ext uri="{FF2B5EF4-FFF2-40B4-BE49-F238E27FC236}">
                <a16:creationId xmlns:a16="http://schemas.microsoft.com/office/drawing/2014/main" id="{6545D5F7-5FA1-A777-D906-E7B5E85A3165}"/>
              </a:ext>
            </a:extLst>
          </p:cNvPr>
          <p:cNvCxnSpPr>
            <a:cxnSpLocks/>
          </p:cNvCxnSpPr>
          <p:nvPr/>
        </p:nvCxnSpPr>
        <p:spPr>
          <a:xfrm flipH="1" flipV="1">
            <a:off x="3601184" y="2630772"/>
            <a:ext cx="428833" cy="865563"/>
          </a:xfrm>
          <a:prstGeom prst="curvedConnector4">
            <a:avLst>
              <a:gd name="adj1" fmla="val -149342"/>
              <a:gd name="adj2" fmla="val 1012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구부러진 연결선[U] 97">
            <a:extLst>
              <a:ext uri="{FF2B5EF4-FFF2-40B4-BE49-F238E27FC236}">
                <a16:creationId xmlns:a16="http://schemas.microsoft.com/office/drawing/2014/main" id="{6298372F-5356-867B-732A-EE4AF6483E6D}"/>
              </a:ext>
            </a:extLst>
          </p:cNvPr>
          <p:cNvCxnSpPr>
            <a:cxnSpLocks/>
          </p:cNvCxnSpPr>
          <p:nvPr/>
        </p:nvCxnSpPr>
        <p:spPr>
          <a:xfrm flipH="1" flipV="1">
            <a:off x="3357678" y="1686518"/>
            <a:ext cx="428833" cy="865563"/>
          </a:xfrm>
          <a:prstGeom prst="curvedConnector4">
            <a:avLst>
              <a:gd name="adj1" fmla="val -149342"/>
              <a:gd name="adj2" fmla="val 1012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타원 98">
            <a:extLst>
              <a:ext uri="{FF2B5EF4-FFF2-40B4-BE49-F238E27FC236}">
                <a16:creationId xmlns:a16="http://schemas.microsoft.com/office/drawing/2014/main" id="{80061A96-EC29-BDBE-5C4C-0018AD161560}"/>
              </a:ext>
            </a:extLst>
          </p:cNvPr>
          <p:cNvSpPr/>
          <p:nvPr/>
        </p:nvSpPr>
        <p:spPr>
          <a:xfrm>
            <a:off x="3532458" y="2379462"/>
            <a:ext cx="585832" cy="606409"/>
          </a:xfrm>
          <a:prstGeom prst="ellipse">
            <a:avLst/>
          </a:prstGeom>
          <a:noFill/>
          <a:ln w="31750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66042FA-0C5B-D144-EA26-FBC7C972FE0A}"/>
              </a:ext>
            </a:extLst>
          </p:cNvPr>
          <p:cNvSpPr txBox="1"/>
          <p:nvPr/>
        </p:nvSpPr>
        <p:spPr>
          <a:xfrm>
            <a:off x="4724395" y="2354005"/>
            <a:ext cx="42978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/>
              <a:t>Closest_dist_vector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➢ 탈출지점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EA1329E-ABF5-E62F-3DD3-284674627541}"/>
              </a:ext>
            </a:extLst>
          </p:cNvPr>
          <p:cNvSpPr/>
          <p:nvPr/>
        </p:nvSpPr>
        <p:spPr>
          <a:xfrm>
            <a:off x="1413761" y="3930347"/>
            <a:ext cx="392344" cy="329440"/>
          </a:xfrm>
          <a:prstGeom prst="ellipse">
            <a:avLst/>
          </a:prstGeom>
          <a:solidFill>
            <a:schemeClr val="tx1">
              <a:lumMod val="75000"/>
              <a:lumOff val="2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bug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11244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4004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Bug 1 algorithm in Unity2D video </a:t>
            </a:r>
            <a:r>
              <a:rPr lang="en-US" altLang="ko-KR" sz="1600" dirty="0">
                <a:latin typeface="Arial" panose="020B0604020202020204" pitchFamily="34" charset="0"/>
              </a:rPr>
              <a:t>- user</a:t>
            </a:r>
            <a:r>
              <a:rPr lang="ko-KR" altLang="en-US" sz="1600" dirty="0">
                <a:latin typeface="Arial" panose="020B0604020202020204" pitchFamily="34" charset="0"/>
              </a:rPr>
              <a:t> 오브젝트의 </a:t>
            </a:r>
            <a:r>
              <a:rPr lang="en-US" altLang="ko-KR" sz="1600" dirty="0" err="1">
                <a:latin typeface="Arial" panose="020B0604020202020204" pitchFamily="34" charset="0"/>
              </a:rPr>
              <a:t>Move_goto</a:t>
            </a:r>
            <a:r>
              <a:rPr lang="en-US" altLang="ko-KR" sz="1600" dirty="0">
                <a:latin typeface="Arial" panose="020B0604020202020204" pitchFamily="34" charset="0"/>
              </a:rPr>
              <a:t> script</a:t>
            </a:r>
            <a:r>
              <a:rPr lang="ko-KR" altLang="en-US" sz="1600" dirty="0">
                <a:latin typeface="Arial" panose="020B0604020202020204" pitchFamily="34" charset="0"/>
              </a:rPr>
              <a:t>만 돌아가게 하면 됩니다</a:t>
            </a:r>
            <a:r>
              <a:rPr lang="en-US" altLang="ko-KR" sz="2000" dirty="0">
                <a:latin typeface="Arial" panose="020B0604020202020204" pitchFamily="34" charset="0"/>
              </a:rPr>
              <a:t>.</a:t>
            </a: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Bug 1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05155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5" name="bug 1">
            <a:hlinkClick r:id="" action="ppaction://media"/>
            <a:extLst>
              <a:ext uri="{FF2B5EF4-FFF2-40B4-BE49-F238E27FC236}">
                <a16:creationId xmlns:a16="http://schemas.microsoft.com/office/drawing/2014/main" id="{43DD44A7-F553-AD95-D149-64AF4EC543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3737" y="1449000"/>
            <a:ext cx="7664516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6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4004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How to make moving mechanism?</a:t>
            </a: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Circumnavigate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하는 방식은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Bug 1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과 똑같지만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탈출조건에서 차이가 발생한다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Bug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가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Goal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을 향해 이동하다가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Obstacle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에 </a:t>
            </a:r>
            <a:r>
              <a:rPr lang="ko-KR" alt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부딫힐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경우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, circumnavigate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동작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수행</a:t>
            </a: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동작하면서 장애물에 최소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m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번 </a:t>
            </a:r>
            <a:r>
              <a:rPr lang="ko-KR" alt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부딫힐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경우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(m = 5),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탈출 동작 수행 가능</a:t>
            </a: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탈출조건 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: 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bug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가 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obstacle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에 </a:t>
            </a:r>
            <a:r>
              <a:rPr lang="ko-KR" altLang="en-US" sz="1200" dirty="0" err="1">
                <a:solidFill>
                  <a:srgbClr val="FF0000"/>
                </a:solidFill>
                <a:latin typeface="Arial" panose="020B0604020202020204" pitchFamily="34" charset="0"/>
              </a:rPr>
              <a:t>부딫힌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 위치가 </a:t>
            </a:r>
            <a:r>
              <a:rPr lang="en-US" altLang="ko-KR" sz="1200" dirty="0" err="1">
                <a:solidFill>
                  <a:srgbClr val="FF0000"/>
                </a:solidFill>
                <a:latin typeface="Arial" panose="020B0604020202020204" pitchFamily="34" charset="0"/>
              </a:rPr>
              <a:t>direction_list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내에 있는 점과의 거리가 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0.5f </a:t>
            </a:r>
            <a:r>
              <a:rPr lang="ko-KR" altLang="en-US" sz="1200" dirty="0">
                <a:solidFill>
                  <a:srgbClr val="FF0000"/>
                </a:solidFill>
                <a:latin typeface="Arial" panose="020B0604020202020204" pitchFamily="34" charset="0"/>
              </a:rPr>
              <a:t>이하일때</a:t>
            </a:r>
            <a:r>
              <a:rPr lang="en-US" altLang="ko-KR" sz="1200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Bug 2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3F27DDFB-DA51-49CD-8731-40F70C92EDE3}"/>
              </a:ext>
            </a:extLst>
          </p:cNvPr>
          <p:cNvSpPr/>
          <p:nvPr/>
        </p:nvSpPr>
        <p:spPr>
          <a:xfrm>
            <a:off x="1076909" y="4702629"/>
            <a:ext cx="1039273" cy="1047854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bug</a:t>
            </a:r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D83DB07-D96F-0C7E-C7D9-5BAFC0377626}"/>
              </a:ext>
            </a:extLst>
          </p:cNvPr>
          <p:cNvSpPr/>
          <p:nvPr/>
        </p:nvSpPr>
        <p:spPr>
          <a:xfrm>
            <a:off x="9847968" y="1611086"/>
            <a:ext cx="976788" cy="88997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goal</a:t>
            </a:r>
            <a:endParaRPr lang="ko-KR" altLang="en-US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1FB46317-0C57-BA2C-B27E-119A15E0DCB2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2116182" y="5138920"/>
            <a:ext cx="8316687" cy="87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39BCAB7-83C3-318C-A4A4-8A1E57775E16}"/>
              </a:ext>
            </a:extLst>
          </p:cNvPr>
          <p:cNvCxnSpPr>
            <a:cxnSpLocks/>
            <a:endCxn id="6" idx="4"/>
          </p:cNvCxnSpPr>
          <p:nvPr/>
        </p:nvCxnSpPr>
        <p:spPr>
          <a:xfrm flipH="1" flipV="1">
            <a:off x="10336362" y="2501060"/>
            <a:ext cx="96507" cy="26378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56B049E-1975-C4D5-978B-3B3C5F9A636F}"/>
              </a:ext>
            </a:extLst>
          </p:cNvPr>
          <p:cNvCxnSpPr>
            <a:cxnSpLocks/>
            <a:stCxn id="5" idx="6"/>
            <a:endCxn id="6" idx="4"/>
          </p:cNvCxnSpPr>
          <p:nvPr/>
        </p:nvCxnSpPr>
        <p:spPr>
          <a:xfrm flipV="1">
            <a:off x="2116182" y="2501060"/>
            <a:ext cx="8220180" cy="272549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6F3B9B3D-96B7-E6B7-E0EE-18F6F3DF0FEA}"/>
              </a:ext>
            </a:extLst>
          </p:cNvPr>
          <p:cNvSpPr/>
          <p:nvPr/>
        </p:nvSpPr>
        <p:spPr>
          <a:xfrm>
            <a:off x="2159725" y="5087303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B5982DC2-6390-3F79-E69F-783E4348B0D0}"/>
              </a:ext>
            </a:extLst>
          </p:cNvPr>
          <p:cNvSpPr/>
          <p:nvPr/>
        </p:nvSpPr>
        <p:spPr>
          <a:xfrm>
            <a:off x="2423159" y="4995130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C06BE40-46C4-275A-2A9C-CE045F17A3BD}"/>
              </a:ext>
            </a:extLst>
          </p:cNvPr>
          <p:cNvSpPr/>
          <p:nvPr/>
        </p:nvSpPr>
        <p:spPr>
          <a:xfrm>
            <a:off x="2726492" y="4895044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B0C90178-5DD6-B71C-3290-7B9DBCC328E4}"/>
              </a:ext>
            </a:extLst>
          </p:cNvPr>
          <p:cNvSpPr/>
          <p:nvPr/>
        </p:nvSpPr>
        <p:spPr>
          <a:xfrm>
            <a:off x="3005166" y="4807958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DFC5E33-65BF-1643-E321-A0D4C2538AC5}"/>
              </a:ext>
            </a:extLst>
          </p:cNvPr>
          <p:cNvSpPr/>
          <p:nvPr/>
        </p:nvSpPr>
        <p:spPr>
          <a:xfrm>
            <a:off x="3283840" y="4709987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E28B405-85ED-67AA-8C6E-0F200347548D}"/>
              </a:ext>
            </a:extLst>
          </p:cNvPr>
          <p:cNvSpPr/>
          <p:nvPr/>
        </p:nvSpPr>
        <p:spPr>
          <a:xfrm>
            <a:off x="3562514" y="4614993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4295B32-695A-4B38-3B9C-1DE894A815EC}"/>
              </a:ext>
            </a:extLst>
          </p:cNvPr>
          <p:cNvSpPr/>
          <p:nvPr/>
        </p:nvSpPr>
        <p:spPr>
          <a:xfrm>
            <a:off x="3821651" y="451976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17978471-A2A5-E7FB-5E86-9BFD041AFFCB}"/>
              </a:ext>
            </a:extLst>
          </p:cNvPr>
          <p:cNvSpPr/>
          <p:nvPr/>
        </p:nvSpPr>
        <p:spPr>
          <a:xfrm>
            <a:off x="4135976" y="442981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8FB5CB2E-C219-521F-737F-F58F39ACF49B}"/>
              </a:ext>
            </a:extLst>
          </p:cNvPr>
          <p:cNvSpPr/>
          <p:nvPr/>
        </p:nvSpPr>
        <p:spPr>
          <a:xfrm>
            <a:off x="4450301" y="4340833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6764FF55-D00F-3605-F7CD-48BCC3E4D9A4}"/>
              </a:ext>
            </a:extLst>
          </p:cNvPr>
          <p:cNvSpPr/>
          <p:nvPr/>
        </p:nvSpPr>
        <p:spPr>
          <a:xfrm>
            <a:off x="4707101" y="4252168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5A4081A-BD9A-3F0E-8B2D-8E9BF0D6DBA6}"/>
              </a:ext>
            </a:extLst>
          </p:cNvPr>
          <p:cNvSpPr/>
          <p:nvPr/>
        </p:nvSpPr>
        <p:spPr>
          <a:xfrm>
            <a:off x="4949596" y="4166289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B2052A73-C774-C429-DD25-D8E222B32F7D}"/>
              </a:ext>
            </a:extLst>
          </p:cNvPr>
          <p:cNvSpPr/>
          <p:nvPr/>
        </p:nvSpPr>
        <p:spPr>
          <a:xfrm>
            <a:off x="5210186" y="4079203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5C4B1476-EA32-66AD-E869-684E57D190FA}"/>
              </a:ext>
            </a:extLst>
          </p:cNvPr>
          <p:cNvSpPr/>
          <p:nvPr/>
        </p:nvSpPr>
        <p:spPr>
          <a:xfrm>
            <a:off x="5470776" y="3983208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C365EDA-D67C-7D87-1887-92AC069FCAD4}"/>
              </a:ext>
            </a:extLst>
          </p:cNvPr>
          <p:cNvSpPr/>
          <p:nvPr/>
        </p:nvSpPr>
        <p:spPr>
          <a:xfrm>
            <a:off x="5698580" y="391381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A9B7ED5-B0F4-8611-CA7F-233265D25E98}"/>
              </a:ext>
            </a:extLst>
          </p:cNvPr>
          <p:cNvSpPr/>
          <p:nvPr/>
        </p:nvSpPr>
        <p:spPr>
          <a:xfrm>
            <a:off x="5930533" y="3840048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616DAB4D-5A1F-8090-6DB2-ABA037EAB48A}"/>
              </a:ext>
            </a:extLst>
          </p:cNvPr>
          <p:cNvSpPr/>
          <p:nvPr/>
        </p:nvSpPr>
        <p:spPr>
          <a:xfrm>
            <a:off x="6162486" y="3747520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32F6B5CD-D835-AA86-A8F3-3CD14B771042}"/>
              </a:ext>
            </a:extLst>
          </p:cNvPr>
          <p:cNvSpPr/>
          <p:nvPr/>
        </p:nvSpPr>
        <p:spPr>
          <a:xfrm>
            <a:off x="6418927" y="3689636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8038AA95-396B-0D80-9F73-BA2553A07B7F}"/>
              </a:ext>
            </a:extLst>
          </p:cNvPr>
          <p:cNvSpPr/>
          <p:nvPr/>
        </p:nvSpPr>
        <p:spPr>
          <a:xfrm>
            <a:off x="6643140" y="3602237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4E8195AB-2DF4-12AD-FC2C-4312D6B6D489}"/>
              </a:ext>
            </a:extLst>
          </p:cNvPr>
          <p:cNvSpPr/>
          <p:nvPr/>
        </p:nvSpPr>
        <p:spPr>
          <a:xfrm>
            <a:off x="6892861" y="351515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9CF55502-E8CA-1EBC-1DE3-F7F09627E9CE}"/>
              </a:ext>
            </a:extLst>
          </p:cNvPr>
          <p:cNvSpPr/>
          <p:nvPr/>
        </p:nvSpPr>
        <p:spPr>
          <a:xfrm>
            <a:off x="7142582" y="3440902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856412F5-DFA0-617B-48DC-6A33CDF5DA02}"/>
              </a:ext>
            </a:extLst>
          </p:cNvPr>
          <p:cNvSpPr/>
          <p:nvPr/>
        </p:nvSpPr>
        <p:spPr>
          <a:xfrm>
            <a:off x="7376126" y="3353816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01009D95-25C4-B90F-AA4A-1A113C6C9BEB}"/>
              </a:ext>
            </a:extLst>
          </p:cNvPr>
          <p:cNvSpPr/>
          <p:nvPr/>
        </p:nvSpPr>
        <p:spPr>
          <a:xfrm>
            <a:off x="7607812" y="3266730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65B814E1-7C34-416A-FC7F-038915EB9473}"/>
              </a:ext>
            </a:extLst>
          </p:cNvPr>
          <p:cNvSpPr/>
          <p:nvPr/>
        </p:nvSpPr>
        <p:spPr>
          <a:xfrm>
            <a:off x="7842907" y="3219105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C574457-7650-FFC0-8761-9D2566EF6ABB}"/>
              </a:ext>
            </a:extLst>
          </p:cNvPr>
          <p:cNvSpPr/>
          <p:nvPr/>
        </p:nvSpPr>
        <p:spPr>
          <a:xfrm>
            <a:off x="8083962" y="3132019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E4E9CF7E-28D5-ED70-5A52-62240CF1BD35}"/>
              </a:ext>
            </a:extLst>
          </p:cNvPr>
          <p:cNvSpPr/>
          <p:nvPr/>
        </p:nvSpPr>
        <p:spPr>
          <a:xfrm>
            <a:off x="8324289" y="3039453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2C690F7-7B46-A490-135C-67C91132B42A}"/>
              </a:ext>
            </a:extLst>
          </p:cNvPr>
          <p:cNvSpPr/>
          <p:nvPr/>
        </p:nvSpPr>
        <p:spPr>
          <a:xfrm>
            <a:off x="8572356" y="2952367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80E0B0D2-72B5-5313-8795-3BC0FCFBB29A}"/>
              </a:ext>
            </a:extLst>
          </p:cNvPr>
          <p:cNvSpPr/>
          <p:nvPr/>
        </p:nvSpPr>
        <p:spPr>
          <a:xfrm>
            <a:off x="8796687" y="286528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8918F5FE-0388-497F-0396-35394690E270}"/>
              </a:ext>
            </a:extLst>
          </p:cNvPr>
          <p:cNvSpPr/>
          <p:nvPr/>
        </p:nvSpPr>
        <p:spPr>
          <a:xfrm>
            <a:off x="9021018" y="2778195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AC55BBF-9776-ACA3-9E48-2793C1658B7F}"/>
              </a:ext>
            </a:extLst>
          </p:cNvPr>
          <p:cNvSpPr/>
          <p:nvPr/>
        </p:nvSpPr>
        <p:spPr>
          <a:xfrm>
            <a:off x="9245349" y="2698517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D7446362-3AA5-0A42-68D3-CEE9C44F0A87}"/>
              </a:ext>
            </a:extLst>
          </p:cNvPr>
          <p:cNvSpPr/>
          <p:nvPr/>
        </p:nvSpPr>
        <p:spPr>
          <a:xfrm>
            <a:off x="9483793" y="2611431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F0A0465A-DBBC-45DB-D464-232F78F87561}"/>
              </a:ext>
            </a:extLst>
          </p:cNvPr>
          <p:cNvSpPr/>
          <p:nvPr/>
        </p:nvSpPr>
        <p:spPr>
          <a:xfrm>
            <a:off x="9735969" y="2530514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F7752DDA-F783-63E5-4EC5-E8E3D98E93AE}"/>
              </a:ext>
            </a:extLst>
          </p:cNvPr>
          <p:cNvSpPr/>
          <p:nvPr/>
        </p:nvSpPr>
        <p:spPr>
          <a:xfrm>
            <a:off x="9972187" y="2457870"/>
            <a:ext cx="165462" cy="174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9F2F998-1A70-68A8-56BC-79CFA68A89B8}"/>
              </a:ext>
            </a:extLst>
          </p:cNvPr>
          <p:cNvSpPr txBox="1"/>
          <p:nvPr/>
        </p:nvSpPr>
        <p:spPr>
          <a:xfrm rot="20513494">
            <a:off x="2999286" y="3370958"/>
            <a:ext cx="6758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/>
              <a:t>Bug</a:t>
            </a:r>
            <a:r>
              <a:rPr lang="ko-KR" altLang="en-US" sz="1200" b="1" dirty="0"/>
              <a:t>와 </a:t>
            </a:r>
            <a:r>
              <a:rPr lang="en-US" altLang="ko-KR" sz="1200" b="1" dirty="0"/>
              <a:t>goal</a:t>
            </a:r>
            <a:r>
              <a:rPr lang="ko-KR" altLang="en-US" sz="1200" b="1" dirty="0"/>
              <a:t>의 거리를 </a:t>
            </a:r>
            <a:r>
              <a:rPr lang="en-US" altLang="ko-KR" sz="1200" b="1" dirty="0"/>
              <a:t>n</a:t>
            </a:r>
            <a:r>
              <a:rPr lang="ko-KR" altLang="en-US" sz="1200" b="1" dirty="0"/>
              <a:t>번 쪼개서 </a:t>
            </a:r>
            <a:r>
              <a:rPr lang="en-US" altLang="ko-KR" sz="1200" b="1" dirty="0" err="1"/>
              <a:t>direction_list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리스트에 저장</a:t>
            </a:r>
            <a:r>
              <a:rPr lang="en-US" altLang="ko-KR" sz="1200" b="1" dirty="0"/>
              <a:t>(n = 100)</a:t>
            </a:r>
            <a:endParaRPr lang="ko-KR" altLang="en-US" sz="1200" b="1" dirty="0">
              <a:solidFill>
                <a:srgbClr val="C0000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438A8BC-3B45-0CA3-FE7D-3D6BAD543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99" y="3025690"/>
            <a:ext cx="3423567" cy="91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23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400412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Bug 2 algorithm in Unity2D video - </a:t>
            </a:r>
            <a:r>
              <a:rPr lang="en-US" altLang="ko-KR" sz="1600" dirty="0">
                <a:latin typeface="Arial" panose="020B0604020202020204" pitchFamily="34" charset="0"/>
              </a:rPr>
              <a:t>user</a:t>
            </a:r>
            <a:r>
              <a:rPr lang="ko-KR" altLang="en-US" sz="1600" dirty="0">
                <a:latin typeface="Arial" panose="020B0604020202020204" pitchFamily="34" charset="0"/>
              </a:rPr>
              <a:t> 오브젝트의 </a:t>
            </a:r>
            <a:r>
              <a:rPr lang="en-US" altLang="ko-KR" sz="1600" dirty="0">
                <a:latin typeface="Arial" panose="020B0604020202020204" pitchFamily="34" charset="0"/>
              </a:rPr>
              <a:t>Move_goto2 script</a:t>
            </a:r>
            <a:r>
              <a:rPr lang="ko-KR" altLang="en-US" sz="1600" dirty="0">
                <a:latin typeface="Arial" panose="020B0604020202020204" pitchFamily="34" charset="0"/>
              </a:rPr>
              <a:t>만 돌아가게 하면 됩니다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  <a:endParaRPr lang="en-US" altLang="ko-KR" sz="12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Bug 2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05155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5" name="bug 2">
            <a:hlinkClick r:id="" action="ppaction://media"/>
            <a:extLst>
              <a:ext uri="{FF2B5EF4-FFF2-40B4-BE49-F238E27FC236}">
                <a16:creationId xmlns:a16="http://schemas.microsoft.com/office/drawing/2014/main" id="{9AC373A7-7EE9-8F18-89DA-116F03568A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3737" y="1449000"/>
            <a:ext cx="7664516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86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CE646-1814-40DE-171A-227023812F2C}"/>
              </a:ext>
            </a:extLst>
          </p:cNvPr>
          <p:cNvSpPr txBox="1"/>
          <p:nvPr/>
        </p:nvSpPr>
        <p:spPr>
          <a:xfrm>
            <a:off x="2175879" y="2229956"/>
            <a:ext cx="78402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003876"/>
                </a:solidFill>
              </a:rPr>
              <a:t>Q&amp;A</a:t>
            </a:r>
            <a:endParaRPr lang="ko-KR" altLang="en-US" sz="9600" b="1" dirty="0">
              <a:solidFill>
                <a:srgbClr val="00387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847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7708</TotalTime>
  <Words>277</Words>
  <Application>Microsoft Office PowerPoint</Application>
  <PresentationFormat>와이드스크린</PresentationFormat>
  <Paragraphs>71</Paragraphs>
  <Slides>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Arial</vt:lpstr>
      <vt:lpstr>Wingdings</vt:lpstr>
      <vt:lpstr>Office 테마</vt:lpstr>
      <vt:lpstr>로봇 알고리즘 과제 Bug Algorithm 1 &amp; 2</vt:lpstr>
      <vt:lpstr>Content</vt:lpstr>
      <vt:lpstr>Bug 1 Algorithm</vt:lpstr>
      <vt:lpstr>Bug 1 Algorithm</vt:lpstr>
      <vt:lpstr>Bug 1 Algorithm</vt:lpstr>
      <vt:lpstr>Bug 2 Algorithm</vt:lpstr>
      <vt:lpstr>Bug 2 Algorithm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석환</dc:creator>
  <cp:lastModifiedBy>정현진</cp:lastModifiedBy>
  <cp:revision>531</cp:revision>
  <dcterms:created xsi:type="dcterms:W3CDTF">2022-08-15T09:26:51Z</dcterms:created>
  <dcterms:modified xsi:type="dcterms:W3CDTF">2023-03-22T04:28:10Z</dcterms:modified>
</cp:coreProperties>
</file>

<file path=docProps/thumbnail.jpeg>
</file>